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70" r:id="rId8"/>
    <p:sldId id="262"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42"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39F2FE-C69C-4DA9-A2FE-373C8C84EBE7}" type="datetimeFigureOut">
              <a:rPr lang="en-IN" smtClean="0"/>
              <a:t>22-05-2024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E10BF8-81C6-425C-AF72-49D1E513DFBA}"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6539F2FE-C69C-4DA9-A2FE-373C8C84EBE7}" type="datetimeFigureOut">
              <a:rPr lang="en-IN" smtClean="0"/>
              <a:t>22-05-2024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9F2FE-C69C-4DA9-A2FE-373C8C84EBE7}" type="datetimeFigureOut">
              <a:rPr lang="en-IN" smtClean="0"/>
              <a:t>22-05-2024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E10BF8-81C6-425C-AF72-49D1E513DFBA}" type="slidenum">
              <a:rPr lang="en-IN" smtClean="0"/>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539F2FE-C69C-4DA9-A2FE-373C8C84EBE7}" type="datetimeFigureOut">
              <a:rPr lang="en-IN" smtClean="0"/>
              <a:t>22-05-2024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AE10BF8-81C6-425C-AF72-49D1E513DFB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A66779-D5C9-3C44-6941-6B3A83965AB2}"/>
              </a:ext>
            </a:extLst>
          </p:cNvPr>
          <p:cNvSpPr>
            <a:spLocks noGrp="1"/>
          </p:cNvSpPr>
          <p:nvPr>
            <p:ph type="ctrTitle"/>
          </p:nvPr>
        </p:nvSpPr>
        <p:spPr/>
        <p:txBody>
          <a:bodyPr>
            <a:normAutofit fontScale="90000"/>
          </a:bodyPr>
          <a:lstStyle/>
          <a:p>
            <a:pPr algn="ctr">
              <a:lnSpc>
                <a:spcPct val="107000"/>
              </a:lnSpc>
              <a:spcAft>
                <a:spcPts val="800"/>
              </a:spcAft>
            </a:pPr>
            <a:r>
              <a:rPr lang="en-US" sz="3600" b="1" kern="100" dirty="0">
                <a:solidFill>
                  <a:schemeClr val="tx1"/>
                </a:solidFill>
                <a:effectLst/>
                <a:latin typeface="Algerian" pitchFamily="82" charset="0"/>
                <a:ea typeface="Calibri" panose="020F0502020204030204" pitchFamily="34" charset="0"/>
                <a:cs typeface="Times New Roman" panose="02020603050405020304" pitchFamily="18" charset="0"/>
              </a:rPr>
              <a:t>IT Enabled Medical Sales Representative</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Module </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Course Code:-MSR3021</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TOPIC:-</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IN" sz="2800" dirty="0">
              <a:solidFill>
                <a:schemeClr val="accent1">
                  <a:lumMod val="50000"/>
                </a:schemeClr>
              </a:solidFill>
            </a:endParaRPr>
          </a:p>
        </p:txBody>
      </p:sp>
      <p:sp>
        <p:nvSpPr>
          <p:cNvPr id="3" name="Subtitle 2">
            <a:extLst>
              <a:ext uri="{FF2B5EF4-FFF2-40B4-BE49-F238E27FC236}">
                <a16:creationId xmlns="" xmlns:a16="http://schemas.microsoft.com/office/drawing/2014/main" id="{70AFAE23-B233-9C5F-68E8-024B53BE6A2E}"/>
              </a:ext>
            </a:extLst>
          </p:cNvPr>
          <p:cNvSpPr>
            <a:spLocks noGrp="1"/>
          </p:cNvSpPr>
          <p:nvPr>
            <p:ph type="subTitle" idx="1"/>
          </p:nvPr>
        </p:nvSpPr>
        <p:spPr>
          <a:xfrm>
            <a:off x="492373" y="3602038"/>
            <a:ext cx="11310425" cy="2918032"/>
          </a:xfrm>
        </p:spPr>
        <p:txBody>
          <a:bodyPr>
            <a:normAutofit/>
          </a:bodyPr>
          <a:lstStyle/>
          <a:p>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Understanding the ROLE of </a:t>
            </a:r>
            <a:r>
              <a:rPr lang="en-US" sz="3200" b="1" kern="100" dirty="0" err="1"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msr</a:t>
            </a:r>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 and regulations for medical sales representative</a:t>
            </a:r>
            <a:endParaRPr lang="en-IN" sz="3200" kern="100" dirty="0">
              <a:solidFill>
                <a:srgbClr val="C00000"/>
              </a:solidFill>
              <a:effectLst/>
              <a:latin typeface="Algerian" panose="04020705040A02060702" pitchFamily="82" charset="0"/>
              <a:ea typeface="Calibri" panose="020F0502020204030204" pitchFamily="34" charset="0"/>
              <a:cs typeface="Times New Roman" panose="02020603050405020304" pitchFamily="18" charset="0"/>
            </a:endParaRPr>
          </a:p>
          <a:p>
            <a:endParaRPr lang="en-IN" dirty="0">
              <a:solidFill>
                <a:srgbClr val="C00000"/>
              </a:solidFill>
            </a:endParaRPr>
          </a:p>
        </p:txBody>
      </p:sp>
    </p:spTree>
    <p:extLst>
      <p:ext uri="{BB962C8B-B14F-4D97-AF65-F5344CB8AC3E}">
        <p14:creationId xmlns:p14="http://schemas.microsoft.com/office/powerpoint/2010/main" val="251914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p:txBody>
          <a:bodyPr>
            <a:normAutofit/>
          </a:bodyPr>
          <a:lstStyle/>
          <a:p>
            <a:r>
              <a:rPr lang="en-US" i="1" dirty="0">
                <a:solidFill>
                  <a:srgbClr val="00B050"/>
                </a:solidFill>
                <a:latin typeface="Arial Black" pitchFamily="34" charset="0"/>
              </a:rPr>
              <a:t>In ethical Marketing practice ,product promotion is directed towards the doctors.</a:t>
            </a:r>
            <a:endParaRPr lang="en-IN" b="1" dirty="0">
              <a:solidFill>
                <a:srgbClr val="00B050"/>
              </a:solidFill>
              <a:latin typeface="Arial Black" pitchFamily="34" charset="0"/>
            </a:endParaRPr>
          </a:p>
          <a:p>
            <a:r>
              <a:rPr lang="en-US" b="1" i="1" dirty="0">
                <a:solidFill>
                  <a:srgbClr val="00B050"/>
                </a:solidFill>
                <a:latin typeface="Arial Black" pitchFamily="34" charset="0"/>
              </a:rPr>
              <a:t>A Medical Representative’s primary responsibility is to promote and sell the company’s products </a:t>
            </a:r>
            <a:r>
              <a:rPr lang="en-US" b="1" i="1" dirty="0"/>
              <a:t>.</a:t>
            </a:r>
            <a:endParaRPr lang="en-IN" dirty="0"/>
          </a:p>
          <a:p>
            <a:endParaRPr lang="en-IN" dirty="0"/>
          </a:p>
        </p:txBody>
      </p:sp>
      <p:sp>
        <p:nvSpPr>
          <p:cNvPr id="8" name="Content Placeholder 7"/>
          <p:cNvSpPr>
            <a:spLocks noGrp="1"/>
          </p:cNvSpPr>
          <p:nvPr>
            <p:ph sz="half" idx="2"/>
          </p:nvPr>
        </p:nvSpPr>
        <p:spPr/>
        <p:txBody>
          <a:bodyPr>
            <a:normAutofit/>
          </a:bodyPr>
          <a:lstStyle/>
          <a:p>
            <a:r>
              <a:rPr lang="en-US" sz="2200" i="1" dirty="0">
                <a:latin typeface="Arial" pitchFamily="34" charset="0"/>
                <a:cs typeface="Arial" pitchFamily="34" charset="0"/>
              </a:rPr>
              <a:t>Medical Representatives, also known as medical sales representatives or pharmaceutical sales representatives, are those who sell and promote pharmaceuticals, medical equipment, and prescription drug products . </a:t>
            </a:r>
            <a:endParaRPr lang="en-US" sz="2200" i="1" dirty="0" smtClean="0">
              <a:latin typeface="Arial" pitchFamily="34" charset="0"/>
              <a:cs typeface="Arial" pitchFamily="34" charset="0"/>
            </a:endParaRPr>
          </a:p>
          <a:p>
            <a:r>
              <a:rPr lang="en-US" sz="2200" i="1" dirty="0" smtClean="0">
                <a:latin typeface="Arial" pitchFamily="34" charset="0"/>
                <a:cs typeface="Arial" pitchFamily="34" charset="0"/>
              </a:rPr>
              <a:t>Medical Sales Representative </a:t>
            </a:r>
            <a:r>
              <a:rPr lang="en-US" sz="2200" i="1" dirty="0">
                <a:latin typeface="Arial" pitchFamily="34" charset="0"/>
                <a:cs typeface="Arial" pitchFamily="34" charset="0"/>
              </a:rPr>
              <a:t>(</a:t>
            </a:r>
            <a:r>
              <a:rPr lang="en-US" sz="2200" i="1" dirty="0" smtClean="0">
                <a:latin typeface="Arial" pitchFamily="34" charset="0"/>
                <a:cs typeface="Arial" pitchFamily="34" charset="0"/>
              </a:rPr>
              <a:t>MSR</a:t>
            </a:r>
            <a:r>
              <a:rPr lang="en-US" sz="2200" i="1" dirty="0">
                <a:latin typeface="Arial" pitchFamily="34" charset="0"/>
                <a:cs typeface="Arial" pitchFamily="34" charset="0"/>
              </a:rPr>
              <a:t>) plays an important role in the promotion process by directly meeting the physicians and promoting the brands.</a:t>
            </a:r>
            <a:endParaRPr lang="en-IN" sz="2200" i="1" dirty="0">
              <a:latin typeface="Arial" pitchFamily="34" charset="0"/>
              <a:cs typeface="Arial" pitchFamily="34" charset="0"/>
            </a:endParaRPr>
          </a:p>
          <a:p>
            <a:endParaRPr lang="en-IN" dirty="0"/>
          </a:p>
        </p:txBody>
      </p:sp>
      <p:sp>
        <p:nvSpPr>
          <p:cNvPr id="2" name="Title 1">
            <a:extLst>
              <a:ext uri="{FF2B5EF4-FFF2-40B4-BE49-F238E27FC236}">
                <a16:creationId xmlns="" xmlns:a16="http://schemas.microsoft.com/office/drawing/2014/main" id="{9B1D167C-41D4-E5F1-B193-B79C1A0AC34D}"/>
              </a:ext>
            </a:extLst>
          </p:cNvPr>
          <p:cNvSpPr>
            <a:spLocks noGrp="1"/>
          </p:cNvSpPr>
          <p:nvPr>
            <p:ph type="title"/>
          </p:nvPr>
        </p:nvSpPr>
        <p:spPr>
          <a:xfrm>
            <a:off x="609600" y="274637"/>
            <a:ext cx="10972800" cy="1542287"/>
          </a:xfrm>
        </p:spPr>
        <p:txBody>
          <a:bodyPr>
            <a:normAutofit/>
          </a:bodyPr>
          <a:lstStyle/>
          <a:p>
            <a:pPr algn="ctr"/>
            <a:r>
              <a:rPr lang="en-US" sz="3100" dirty="0">
                <a:solidFill>
                  <a:srgbClr val="C00000"/>
                </a:solidFill>
                <a:effectLst/>
                <a:latin typeface="Algerian" pitchFamily="82" charset="0"/>
              </a:rPr>
              <a:t>Medical  Sales Representatives</a:t>
            </a:r>
            <a:r>
              <a:rPr lang="en-US" sz="1600" dirty="0">
                <a:effectLst/>
              </a:rPr>
              <a:t>.</a:t>
            </a:r>
            <a:r>
              <a:rPr lang="en-IN" sz="1600" dirty="0">
                <a:effectLst/>
              </a:rPr>
              <a:t/>
            </a:r>
            <a:br>
              <a:rPr lang="en-IN" sz="1600" dirty="0">
                <a:effectLst/>
              </a:rPr>
            </a:b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228687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15899B0B-1391-3C33-1488-A05346D1657C}"/>
              </a:ext>
            </a:extLst>
          </p:cNvPr>
          <p:cNvSpPr>
            <a:spLocks noGrp="1"/>
          </p:cNvSpPr>
          <p:nvPr>
            <p:ph idx="1"/>
          </p:nvPr>
        </p:nvSpPr>
        <p:spPr/>
        <p:txBody>
          <a:bodyPr>
            <a:normAutofit lnSpcReduction="10000"/>
          </a:bodyPr>
          <a:lstStyle/>
          <a:p>
            <a:endParaRPr lang="en-IN" sz="2000" i="1"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2200" dirty="0">
                <a:latin typeface="Arial" pitchFamily="34" charset="0"/>
                <a:cs typeface="Arial" pitchFamily="34" charset="0"/>
              </a:rPr>
              <a:t>A medical or pharmaceutical </a:t>
            </a:r>
            <a:r>
              <a:rPr lang="en-US" sz="2200" dirty="0" smtClean="0">
                <a:latin typeface="Arial" pitchFamily="34" charset="0"/>
                <a:cs typeface="Arial" pitchFamily="34" charset="0"/>
              </a:rPr>
              <a:t>company </a:t>
            </a:r>
            <a:r>
              <a:rPr lang="en-US" sz="2200" dirty="0">
                <a:latin typeface="Arial" pitchFamily="34" charset="0"/>
                <a:cs typeface="Arial" pitchFamily="34" charset="0"/>
              </a:rPr>
              <a:t>appoints a medical representative to market and sell its products. He or she serves as the company’s representative and is in charge of the company’s branding.</a:t>
            </a:r>
            <a:endParaRPr lang="en-IN" sz="2200" dirty="0">
              <a:latin typeface="Arial" pitchFamily="34" charset="0"/>
              <a:cs typeface="Arial" pitchFamily="34" charset="0"/>
            </a:endParaRPr>
          </a:p>
          <a:p>
            <a:pPr lvl="0"/>
            <a:r>
              <a:rPr lang="en-US" sz="2200" dirty="0">
                <a:latin typeface="Arial" pitchFamily="34" charset="0"/>
                <a:cs typeface="Arial" pitchFamily="34" charset="0"/>
              </a:rPr>
              <a:t>He/she promotes the goods to potential buyers on behalf of his/her company in such a way that they purchase it.</a:t>
            </a:r>
            <a:endParaRPr lang="en-IN" sz="2200" dirty="0">
              <a:latin typeface="Arial" pitchFamily="34" charset="0"/>
              <a:cs typeface="Arial" pitchFamily="34" charset="0"/>
            </a:endParaRPr>
          </a:p>
          <a:p>
            <a:pPr lvl="0"/>
            <a:r>
              <a:rPr lang="en-US" sz="2200" dirty="0">
                <a:latin typeface="Arial" pitchFamily="34" charset="0"/>
                <a:cs typeface="Arial" pitchFamily="34" charset="0"/>
              </a:rPr>
              <a:t>The Medical Representative is also in charge of promoting and making medical items available to the intended audience. He or she can advertise the products, hold seminars, or hold meetings with various healthcare professionals to market them.</a:t>
            </a:r>
            <a:endParaRPr lang="en-IN" sz="2200" dirty="0">
              <a:latin typeface="Arial" pitchFamily="34" charset="0"/>
              <a:cs typeface="Arial" pitchFamily="34" charset="0"/>
            </a:endParaRPr>
          </a:p>
          <a:p>
            <a:pPr lvl="0"/>
            <a:r>
              <a:rPr lang="en-US" sz="2200" dirty="0">
                <a:latin typeface="Arial" pitchFamily="34" charset="0"/>
                <a:cs typeface="Arial" pitchFamily="34" charset="0"/>
              </a:rPr>
              <a:t>Each medical representative is given a monthly target to meet within a certain amount of time.</a:t>
            </a:r>
            <a:endParaRPr lang="en-IN" sz="2200" dirty="0">
              <a:latin typeface="Arial" pitchFamily="34" charset="0"/>
              <a:cs typeface="Arial" pitchFamily="34" charset="0"/>
            </a:endParaRPr>
          </a:p>
          <a:p>
            <a:pPr lvl="0"/>
            <a:r>
              <a:rPr lang="en-US" sz="2200" dirty="0">
                <a:latin typeface="Arial" pitchFamily="34" charset="0"/>
                <a:cs typeface="Arial" pitchFamily="34" charset="0"/>
              </a:rPr>
              <a:t>It is essential for them to keep track of monthly sales for future reference as well as examine his performance.</a:t>
            </a:r>
            <a:endParaRPr lang="en-IN" sz="2200" dirty="0">
              <a:latin typeface="Arial" pitchFamily="34" charset="0"/>
              <a:cs typeface="Arial" pitchFamily="34" charset="0"/>
            </a:endParaRPr>
          </a:p>
          <a:p>
            <a:endParaRPr lang="en-IN" dirty="0"/>
          </a:p>
        </p:txBody>
      </p:sp>
      <p:sp>
        <p:nvSpPr>
          <p:cNvPr id="4" name="Title 3"/>
          <p:cNvSpPr>
            <a:spLocks noGrp="1"/>
          </p:cNvSpPr>
          <p:nvPr>
            <p:ph type="title"/>
          </p:nvPr>
        </p:nvSpPr>
        <p:spPr>
          <a:xfrm>
            <a:off x="609600" y="274637"/>
            <a:ext cx="10972800" cy="1684791"/>
          </a:xfrm>
        </p:spPr>
        <p:txBody>
          <a:bodyPr>
            <a:normAutofit/>
          </a:bodyPr>
          <a:lstStyle/>
          <a:p>
            <a:pPr algn="ctr"/>
            <a:r>
              <a:rPr lang="en-US" dirty="0" smtClean="0">
                <a:solidFill>
                  <a:srgbClr val="C00000"/>
                </a:solidFill>
                <a:effectLst/>
                <a:latin typeface="Algerian" pitchFamily="82" charset="0"/>
              </a:rPr>
              <a:t>Job </a:t>
            </a:r>
            <a:r>
              <a:rPr lang="en-US" dirty="0">
                <a:solidFill>
                  <a:srgbClr val="C00000"/>
                </a:solidFill>
                <a:effectLst/>
                <a:latin typeface="Algerian" pitchFamily="82" charset="0"/>
              </a:rPr>
              <a:t>of Medical Representatives:-</a:t>
            </a:r>
            <a:r>
              <a:rPr lang="en-IN" dirty="0">
                <a:effectLst/>
              </a:rPr>
              <a:t/>
            </a:r>
            <a:br>
              <a:rPr lang="en-IN" dirty="0">
                <a:effectLst/>
              </a:rPr>
            </a:br>
            <a:endParaRPr lang="en-IN" dirty="0"/>
          </a:p>
        </p:txBody>
      </p:sp>
    </p:spTree>
    <p:extLst>
      <p:ext uri="{BB962C8B-B14F-4D97-AF65-F5344CB8AC3E}">
        <p14:creationId xmlns:p14="http://schemas.microsoft.com/office/powerpoint/2010/main" val="415971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8C7CE2-DA53-19DF-D72C-496CE7DC349A}"/>
              </a:ext>
            </a:extLst>
          </p:cNvPr>
          <p:cNvSpPr>
            <a:spLocks noGrp="1"/>
          </p:cNvSpPr>
          <p:nvPr>
            <p:ph type="ctrTitle" idx="4294967295"/>
          </p:nvPr>
        </p:nvSpPr>
        <p:spPr>
          <a:xfrm>
            <a:off x="0" y="668338"/>
            <a:ext cx="9144000" cy="1663700"/>
          </a:xfrm>
        </p:spPr>
        <p:txBody>
          <a:bodyPr>
            <a:noAutofit/>
          </a:bodyPr>
          <a:lstStyle/>
          <a:p>
            <a:pPr algn="ctr"/>
            <a:r>
              <a:rPr lang="en-IN" sz="2800" b="1" kern="100" dirty="0">
                <a:solidFill>
                  <a:schemeClr val="accent1">
                    <a:lumMod val="50000"/>
                  </a:schemeClr>
                </a:solidFill>
                <a:effectLst/>
                <a:latin typeface="Arial Black" pitchFamily="34" charset="0"/>
                <a:ea typeface="Calibri" panose="020F0502020204030204" pitchFamily="34" charset="0"/>
                <a:cs typeface="Arial" panose="020B0604020202020204" pitchFamily="34" charset="0"/>
              </a:rPr>
              <a:t/>
            </a:r>
            <a:br>
              <a:rPr lang="en-IN" sz="2800" b="1" kern="100" dirty="0">
                <a:solidFill>
                  <a:schemeClr val="accent1">
                    <a:lumMod val="50000"/>
                  </a:schemeClr>
                </a:solidFill>
                <a:effectLst/>
                <a:latin typeface="Arial Black" pitchFamily="34" charset="0"/>
                <a:ea typeface="Calibri" panose="020F0502020204030204" pitchFamily="34" charset="0"/>
                <a:cs typeface="Arial" panose="020B0604020202020204" pitchFamily="34" charset="0"/>
              </a:rPr>
            </a:br>
            <a:endParaRPr lang="en-IN" sz="2800" b="1" dirty="0">
              <a:solidFill>
                <a:schemeClr val="accent1">
                  <a:lumMod val="50000"/>
                </a:schemeClr>
              </a:solidFill>
              <a:latin typeface="Arial Black" pitchFamily="34" charset="0"/>
              <a:cs typeface="Arial" panose="020B0604020202020204" pitchFamily="34" charset="0"/>
            </a:endParaRPr>
          </a:p>
        </p:txBody>
      </p:sp>
      <p:sp>
        <p:nvSpPr>
          <p:cNvPr id="3" name="Subtitle 2">
            <a:extLst>
              <a:ext uri="{FF2B5EF4-FFF2-40B4-BE49-F238E27FC236}">
                <a16:creationId xmlns="" xmlns:a16="http://schemas.microsoft.com/office/drawing/2014/main" id="{A1C423AA-80A2-F509-A4FE-CFDEB47505E7}"/>
              </a:ext>
            </a:extLst>
          </p:cNvPr>
          <p:cNvSpPr>
            <a:spLocks noGrp="1"/>
          </p:cNvSpPr>
          <p:nvPr>
            <p:ph type="subTitle" idx="4294967295"/>
          </p:nvPr>
        </p:nvSpPr>
        <p:spPr>
          <a:xfrm>
            <a:off x="3048000" y="1558925"/>
            <a:ext cx="9144000" cy="3775075"/>
          </a:xfrm>
        </p:spPr>
        <p:txBody>
          <a:bodyPr>
            <a:normAutofit/>
          </a:bodyPr>
          <a:lstStyle/>
          <a:p>
            <a:endParaRPr lang="en-IN" dirty="0"/>
          </a:p>
          <a:p>
            <a:pPr algn="l"/>
            <a:endParaRPr lang="en-IN" dirty="0"/>
          </a:p>
        </p:txBody>
      </p:sp>
      <p:sp>
        <p:nvSpPr>
          <p:cNvPr id="4" name="Rectangle 3"/>
          <p:cNvSpPr/>
          <p:nvPr/>
        </p:nvSpPr>
        <p:spPr>
          <a:xfrm>
            <a:off x="902525" y="889844"/>
            <a:ext cx="10747169" cy="5016758"/>
          </a:xfrm>
          <a:prstGeom prst="rect">
            <a:avLst/>
          </a:prstGeom>
        </p:spPr>
        <p:txBody>
          <a:bodyPr wrap="square">
            <a:spAutoFit/>
          </a:bodyPr>
          <a:lstStyle/>
          <a:p>
            <a:pPr lvl="0"/>
            <a:r>
              <a:rPr lang="en-US" sz="2000" dirty="0">
                <a:latin typeface="Arial" pitchFamily="34" charset="0"/>
                <a:cs typeface="Arial" pitchFamily="34" charset="0"/>
              </a:rPr>
              <a:t>Every medical representative’s ultimate goal is to sell as many products as possible. Although his/her position is not solely sales-related, he/she is also responsible for after-sales customer assistance</a:t>
            </a:r>
            <a:r>
              <a:rPr lang="en-US" sz="2000" dirty="0" smtClean="0">
                <a:latin typeface="Arial" pitchFamily="34" charset="0"/>
                <a:cs typeface="Arial" pitchFamily="34" charset="0"/>
              </a:rPr>
              <a:t>.</a:t>
            </a:r>
          </a:p>
          <a:p>
            <a:pPr lvl="0"/>
            <a:endParaRPr lang="en-IN" sz="2000" dirty="0">
              <a:latin typeface="Arial" pitchFamily="34" charset="0"/>
              <a:cs typeface="Arial" pitchFamily="34" charset="0"/>
            </a:endParaRPr>
          </a:p>
          <a:p>
            <a:pPr lvl="0"/>
            <a:r>
              <a:rPr lang="en-US" sz="2000" dirty="0">
                <a:latin typeface="Arial" pitchFamily="34" charset="0"/>
                <a:cs typeface="Arial" pitchFamily="34" charset="0"/>
              </a:rPr>
              <a:t>Obtaining feedback from his clientele is one of his main responsibility. It will assist him in improving his future work performance</a:t>
            </a:r>
            <a:r>
              <a:rPr lang="en-US" sz="2000" dirty="0" smtClean="0">
                <a:latin typeface="Arial" pitchFamily="34" charset="0"/>
                <a:cs typeface="Arial" pitchFamily="34" charset="0"/>
              </a:rPr>
              <a:t>.</a:t>
            </a:r>
          </a:p>
          <a:p>
            <a:pPr lvl="0"/>
            <a:endParaRPr lang="en-IN" sz="2000" dirty="0">
              <a:latin typeface="Arial" pitchFamily="34" charset="0"/>
              <a:cs typeface="Arial" pitchFamily="34" charset="0"/>
            </a:endParaRPr>
          </a:p>
          <a:p>
            <a:pPr lvl="0"/>
            <a:r>
              <a:rPr lang="en-US" sz="2000" dirty="0">
                <a:latin typeface="Arial" pitchFamily="34" charset="0"/>
                <a:cs typeface="Arial" pitchFamily="34" charset="0"/>
              </a:rPr>
              <a:t>The Medical Representative must establish positive relationships with </a:t>
            </a:r>
            <a:r>
              <a:rPr lang="en-US" sz="2000" dirty="0" smtClean="0">
                <a:latin typeface="Arial" pitchFamily="34" charset="0"/>
                <a:cs typeface="Arial" pitchFamily="34" charset="0"/>
              </a:rPr>
              <a:t>pharmaceuticals and healthcare </a:t>
            </a:r>
            <a:r>
              <a:rPr lang="en-US" sz="2000" dirty="0">
                <a:latin typeface="Arial" pitchFamily="34" charset="0"/>
                <a:cs typeface="Arial" pitchFamily="34" charset="0"/>
              </a:rPr>
              <a:t>professionals such as doctors, nurses, and other health care professionals</a:t>
            </a:r>
            <a:r>
              <a:rPr lang="en-US" sz="2000" dirty="0" smtClean="0">
                <a:latin typeface="Arial" pitchFamily="34" charset="0"/>
                <a:cs typeface="Arial" pitchFamily="34" charset="0"/>
              </a:rPr>
              <a:t>.</a:t>
            </a:r>
          </a:p>
          <a:p>
            <a:pPr lvl="0"/>
            <a:endParaRPr lang="en-IN" sz="2000" dirty="0">
              <a:latin typeface="Arial" pitchFamily="34" charset="0"/>
              <a:cs typeface="Arial" pitchFamily="34" charset="0"/>
            </a:endParaRPr>
          </a:p>
          <a:p>
            <a:pPr lvl="0"/>
            <a:r>
              <a:rPr lang="en-US" sz="2000" dirty="0">
                <a:latin typeface="Arial" pitchFamily="34" charset="0"/>
                <a:cs typeface="Arial" pitchFamily="34" charset="0"/>
              </a:rPr>
              <a:t>Because the Medical Representative promotes the </a:t>
            </a:r>
            <a:r>
              <a:rPr lang="en-US" sz="2000" dirty="0" err="1">
                <a:latin typeface="Arial" pitchFamily="34" charset="0"/>
                <a:cs typeface="Arial" pitchFamily="34" charset="0"/>
              </a:rPr>
              <a:t>pharma</a:t>
            </a:r>
            <a:r>
              <a:rPr lang="en-US" sz="2000" dirty="0">
                <a:latin typeface="Arial" pitchFamily="34" charset="0"/>
                <a:cs typeface="Arial" pitchFamily="34" charset="0"/>
              </a:rPr>
              <a:t> company’s brand, he or she must have a pleasant personality and excellent communication skills</a:t>
            </a:r>
            <a:r>
              <a:rPr lang="en-US" sz="2000" dirty="0" smtClean="0">
                <a:latin typeface="Arial" pitchFamily="34" charset="0"/>
                <a:cs typeface="Arial" pitchFamily="34" charset="0"/>
              </a:rPr>
              <a:t>.</a:t>
            </a:r>
          </a:p>
          <a:p>
            <a:pPr lvl="0"/>
            <a:endParaRPr lang="en-IN" sz="2000" dirty="0">
              <a:latin typeface="Arial" pitchFamily="34" charset="0"/>
              <a:cs typeface="Arial" pitchFamily="34" charset="0"/>
            </a:endParaRPr>
          </a:p>
          <a:p>
            <a:pPr lvl="0"/>
            <a:r>
              <a:rPr lang="en-US" sz="2000" dirty="0">
                <a:latin typeface="Arial" pitchFamily="34" charset="0"/>
                <a:cs typeface="Arial" pitchFamily="34" charset="0"/>
              </a:rPr>
              <a:t>The Medical Representative must have complete knowledge of the pharmaceutical product so that he or she can effectively describe it to healthcare professionals</a:t>
            </a:r>
            <a:r>
              <a:rPr lang="en-US" sz="2000" dirty="0" smtClean="0">
                <a:latin typeface="Arial" pitchFamily="34" charset="0"/>
                <a:cs typeface="Arial" pitchFamily="34" charset="0"/>
              </a:rPr>
              <a:t>.</a:t>
            </a:r>
          </a:p>
          <a:p>
            <a:pPr lvl="0"/>
            <a:endParaRPr lang="en-IN" sz="2000" dirty="0">
              <a:latin typeface="Arial" pitchFamily="34" charset="0"/>
              <a:cs typeface="Arial" pitchFamily="34" charset="0"/>
            </a:endParaRPr>
          </a:p>
        </p:txBody>
      </p:sp>
    </p:spTree>
    <p:extLst>
      <p:ext uri="{BB962C8B-B14F-4D97-AF65-F5344CB8AC3E}">
        <p14:creationId xmlns:p14="http://schemas.microsoft.com/office/powerpoint/2010/main" val="397751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r>
              <a:rPr lang="en-US" sz="2400" dirty="0">
                <a:latin typeface="Algerian" pitchFamily="82" charset="0"/>
              </a:rPr>
              <a:t>To become a medical representative one must have completed their 12th standard or equivalent with Physics, Chemistry and Biology. A Bachelor's degree in Pharmacy or B. Sc. degree in a relevant field is a must to become a medical </a:t>
            </a:r>
            <a:r>
              <a:rPr lang="en-US" sz="2400" dirty="0" smtClean="0">
                <a:latin typeface="Algerian" pitchFamily="82" charset="0"/>
              </a:rPr>
              <a:t>representative</a:t>
            </a:r>
          </a:p>
          <a:p>
            <a:endParaRPr lang="en-US" sz="2400" dirty="0">
              <a:latin typeface="Algerian" pitchFamily="82" charset="0"/>
            </a:endParaRPr>
          </a:p>
          <a:p>
            <a:endParaRPr lang="en-IN" sz="2400" dirty="0">
              <a:latin typeface="Algerian" pitchFamily="82" charset="0"/>
            </a:endParaRPr>
          </a:p>
          <a:p>
            <a:r>
              <a:rPr lang="en-US" sz="2400" dirty="0">
                <a:latin typeface="Algerian" pitchFamily="82" charset="0"/>
              </a:rPr>
              <a:t> Some pharmaceutical companies prefer B. Pharmacists and  Para Medical School graduates. Also, individuals with a science background, such as PCMB (Physics, Chemistry, Biology, and Mathematics), are preferred over arts and commerce students since they understand things more easily</a:t>
            </a:r>
            <a:endParaRPr lang="en-IN" sz="2400" dirty="0">
              <a:latin typeface="Algerian" pitchFamily="82" charset="0"/>
            </a:endParaRPr>
          </a:p>
          <a:p>
            <a:endParaRPr lang="en-IN" dirty="0"/>
          </a:p>
        </p:txBody>
      </p:sp>
      <p:sp>
        <p:nvSpPr>
          <p:cNvPr id="5" name="Title 4"/>
          <p:cNvSpPr>
            <a:spLocks noGrp="1"/>
          </p:cNvSpPr>
          <p:nvPr>
            <p:ph type="title"/>
          </p:nvPr>
        </p:nvSpPr>
        <p:spPr/>
        <p:txBody>
          <a:bodyPr>
            <a:normAutofit fontScale="90000"/>
          </a:bodyPr>
          <a:lstStyle/>
          <a:p>
            <a:pPr algn="ctr"/>
            <a:r>
              <a:rPr lang="en-US" dirty="0">
                <a:solidFill>
                  <a:srgbClr val="C00000"/>
                </a:solidFill>
                <a:effectLst/>
                <a:latin typeface="Algerian" pitchFamily="82" charset="0"/>
              </a:rPr>
              <a:t>QUALIFICATION :-</a:t>
            </a: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Tree>
    <p:extLst>
      <p:ext uri="{BB962C8B-B14F-4D97-AF65-F5344CB8AC3E}">
        <p14:creationId xmlns:p14="http://schemas.microsoft.com/office/powerpoint/2010/main" val="301292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72CB7666-D946-80DD-E270-7A35D5E22401}"/>
              </a:ext>
            </a:extLst>
          </p:cNvPr>
          <p:cNvSpPr>
            <a:spLocks noGrp="1"/>
          </p:cNvSpPr>
          <p:nvPr>
            <p:ph sz="half" idx="1"/>
          </p:nvPr>
        </p:nvSpPr>
        <p:spPr>
          <a:xfrm>
            <a:off x="609600" y="1481330"/>
            <a:ext cx="5384800" cy="4088198"/>
          </a:xfrm>
        </p:spPr>
        <p:txBody>
          <a:bodyPr>
            <a:noAutofit/>
          </a:bodyPr>
          <a:lstStyle/>
          <a:p>
            <a:pPr fontAlgn="base"/>
            <a:r>
              <a:rPr lang="en-IN" sz="1600" kern="100" dirty="0">
                <a:solidFill>
                  <a:srgbClr val="C00000"/>
                </a:solidFill>
                <a:effectLst/>
                <a:latin typeface="Arial Black" pitchFamily="34" charset="0"/>
                <a:ea typeface="Calibri" panose="020F0502020204030204" pitchFamily="34" charset="0"/>
                <a:cs typeface="Times New Roman" panose="02020603050405020304" pitchFamily="18" charset="0"/>
              </a:rPr>
              <a:t> </a:t>
            </a:r>
            <a:r>
              <a:rPr lang="en-US" sz="1800" b="1" dirty="0">
                <a:solidFill>
                  <a:srgbClr val="C00000"/>
                </a:solidFill>
                <a:latin typeface="Arial Black" pitchFamily="34" charset="0"/>
              </a:rPr>
              <a:t>Product Knowledge and Expertise</a:t>
            </a:r>
            <a:endParaRPr lang="en-IN" sz="1800" b="1" dirty="0">
              <a:solidFill>
                <a:srgbClr val="C00000"/>
              </a:solidFill>
              <a:latin typeface="Arial Black" pitchFamily="34" charset="0"/>
            </a:endParaRPr>
          </a:p>
          <a:p>
            <a:pPr marL="109728" indent="0" fontAlgn="base">
              <a:buNone/>
            </a:pPr>
            <a:r>
              <a:rPr lang="en-US" sz="1600" dirty="0">
                <a:latin typeface="Arial" pitchFamily="34" charset="0"/>
                <a:cs typeface="Arial" pitchFamily="34" charset="0"/>
              </a:rPr>
              <a:t>A fundamental requirement for a medical representative is an in-depth understanding of the products they represent. They need to comprehend the scientific aspects, mechanisms of action, benefits, and potential side effects of these products. This expertise enables them to provide accurate information to healthcare professionals and address any inquiries or </a:t>
            </a:r>
            <a:r>
              <a:rPr lang="en-US" sz="1600" dirty="0" smtClean="0">
                <a:latin typeface="Arial" pitchFamily="34" charset="0"/>
                <a:cs typeface="Arial" pitchFamily="34" charset="0"/>
              </a:rPr>
              <a:t>concerns</a:t>
            </a:r>
          </a:p>
          <a:p>
            <a:pPr marL="109728" indent="0" fontAlgn="base">
              <a:buNone/>
            </a:pPr>
            <a:endParaRPr lang="en-IN" sz="1600" dirty="0">
              <a:latin typeface="Arial" pitchFamily="34" charset="0"/>
              <a:cs typeface="Arial" pitchFamily="34" charset="0"/>
            </a:endParaRPr>
          </a:p>
          <a:p>
            <a:pPr fontAlgn="base"/>
            <a:r>
              <a:rPr lang="en-US" sz="1600" b="1" dirty="0">
                <a:solidFill>
                  <a:srgbClr val="C00000"/>
                </a:solidFill>
                <a:latin typeface="Arial Black" pitchFamily="34" charset="0"/>
              </a:rPr>
              <a:t>Communication and Relationship Building</a:t>
            </a:r>
            <a:endParaRPr lang="en-IN" sz="1600" b="1" dirty="0">
              <a:solidFill>
                <a:srgbClr val="C00000"/>
              </a:solidFill>
              <a:latin typeface="Arial Black" pitchFamily="34" charset="0"/>
            </a:endParaRPr>
          </a:p>
          <a:p>
            <a:pPr marL="109728" indent="0" fontAlgn="base">
              <a:buNone/>
            </a:pPr>
            <a:r>
              <a:rPr lang="en-US" sz="1600" dirty="0">
                <a:latin typeface="Arial" pitchFamily="34" charset="0"/>
                <a:cs typeface="Arial" pitchFamily="34" charset="0"/>
              </a:rPr>
              <a:t>Effective communication is at the core of the role of a medical representative. They engage with healthcare professionals, including doctors, pharmacists, and hospital staff, to convey the value of the products they promote. By fostering meaningful relationships, they establish credibility and trust, which can influence healthcare professionals’ decision-making.</a:t>
            </a:r>
            <a:endParaRPr lang="en-IN" sz="1600" dirty="0">
              <a:latin typeface="Arial" pitchFamily="34" charset="0"/>
              <a:cs typeface="Arial" pitchFamily="34" charset="0"/>
            </a:endParaRPr>
          </a:p>
          <a:p>
            <a:pPr algn="just">
              <a:lnSpc>
                <a:spcPct val="107000"/>
              </a:lnSpc>
              <a:spcAft>
                <a:spcPts val="800"/>
              </a:spcAft>
            </a:pPr>
            <a:endParaRPr lang="en-IN" sz="1600" kern="100" dirty="0">
              <a:effectLst/>
              <a:latin typeface="Arial Black" pitchFamily="34" charset="0"/>
              <a:ea typeface="Calibri" panose="020F0502020204030204" pitchFamily="34" charset="0"/>
              <a:cs typeface="Times New Roman" panose="02020603050405020304" pitchFamily="18" charset="0"/>
            </a:endParaRPr>
          </a:p>
          <a:p>
            <a:endParaRPr lang="en-IN" sz="1600" dirty="0">
              <a:latin typeface="Arial Black" pitchFamily="34" charset="0"/>
            </a:endParaRPr>
          </a:p>
        </p:txBody>
      </p:sp>
      <p:sp>
        <p:nvSpPr>
          <p:cNvPr id="2" name="Content Placeholder 1"/>
          <p:cNvSpPr>
            <a:spLocks noGrp="1"/>
          </p:cNvSpPr>
          <p:nvPr>
            <p:ph sz="half" idx="2"/>
          </p:nvPr>
        </p:nvSpPr>
        <p:spPr/>
        <p:txBody>
          <a:bodyPr>
            <a:normAutofit fontScale="62500" lnSpcReduction="20000"/>
          </a:bodyPr>
          <a:lstStyle/>
          <a:p>
            <a:pPr fontAlgn="base"/>
            <a:r>
              <a:rPr lang="en-US" b="1" dirty="0">
                <a:solidFill>
                  <a:srgbClr val="C00000"/>
                </a:solidFill>
                <a:latin typeface="Arial Black" pitchFamily="34" charset="0"/>
              </a:rPr>
              <a:t>Promotion and Sales</a:t>
            </a:r>
            <a:endParaRPr lang="en-IN" b="1" dirty="0">
              <a:solidFill>
                <a:srgbClr val="C00000"/>
              </a:solidFill>
              <a:latin typeface="Arial Black" pitchFamily="34" charset="0"/>
            </a:endParaRPr>
          </a:p>
          <a:p>
            <a:pPr marL="109728" indent="0" fontAlgn="base">
              <a:buNone/>
            </a:pPr>
            <a:r>
              <a:rPr lang="en-US" sz="2600" dirty="0">
                <a:latin typeface="Arial" pitchFamily="34" charset="0"/>
                <a:cs typeface="Arial" pitchFamily="34" charset="0"/>
              </a:rPr>
              <a:t>Medical representatives are tasked with promoting pharmaceutical products </a:t>
            </a:r>
            <a:r>
              <a:rPr lang="en-US" sz="2600" dirty="0" smtClean="0">
                <a:latin typeface="Arial" pitchFamily="34" charset="0"/>
                <a:cs typeface="Arial" pitchFamily="34" charset="0"/>
              </a:rPr>
              <a:t> </a:t>
            </a:r>
            <a:r>
              <a:rPr lang="en-US" sz="2600" dirty="0">
                <a:latin typeface="Arial" pitchFamily="34" charset="0"/>
                <a:cs typeface="Arial" pitchFamily="34" charset="0"/>
              </a:rPr>
              <a:t>to healthcare professionals. This involves presenting the features, benefits, and evidence supporting the efficacy of these products. Through persuasive communication, they aim to secure product prescriptions or recommendations from healthcare professionals</a:t>
            </a:r>
            <a:r>
              <a:rPr lang="en-US" sz="2600" dirty="0" smtClean="0">
                <a:latin typeface="Arial" pitchFamily="34" charset="0"/>
                <a:cs typeface="Arial" pitchFamily="34" charset="0"/>
              </a:rPr>
              <a:t>.</a:t>
            </a:r>
          </a:p>
          <a:p>
            <a:pPr marL="109728" indent="0" fontAlgn="base">
              <a:buNone/>
            </a:pPr>
            <a:endParaRPr lang="en-IN" sz="2600" dirty="0">
              <a:latin typeface="Arial" pitchFamily="34" charset="0"/>
              <a:cs typeface="Arial" pitchFamily="34" charset="0"/>
            </a:endParaRPr>
          </a:p>
          <a:p>
            <a:pPr fontAlgn="base"/>
            <a:r>
              <a:rPr lang="en-US" b="1" dirty="0">
                <a:solidFill>
                  <a:srgbClr val="C00000"/>
                </a:solidFill>
                <a:latin typeface="Arial Black" pitchFamily="34" charset="0"/>
              </a:rPr>
              <a:t>Market Insights and Feedback</a:t>
            </a:r>
            <a:endParaRPr lang="en-IN" b="1" dirty="0">
              <a:solidFill>
                <a:srgbClr val="C00000"/>
              </a:solidFill>
              <a:latin typeface="Arial Black" pitchFamily="34" charset="0"/>
            </a:endParaRPr>
          </a:p>
          <a:p>
            <a:pPr marL="109728" indent="0" fontAlgn="base">
              <a:buNone/>
            </a:pPr>
            <a:r>
              <a:rPr lang="en-US" dirty="0">
                <a:latin typeface="Arial" pitchFamily="34" charset="0"/>
                <a:cs typeface="Arial" pitchFamily="34" charset="0"/>
              </a:rPr>
              <a:t>They are on the frontline of the pharmaceutical industry, interacting with healthcare professionals regularly. They gather valuable insights into market trends, competitor activities, and healthcare professionals’ preferences. This feedback is relayed to the pharmaceutical company, guiding strategic decisions and product enhancements.</a:t>
            </a:r>
            <a:endParaRPr lang="en-IN" dirty="0">
              <a:latin typeface="Arial" pitchFamily="34" charset="0"/>
              <a:cs typeface="Arial" pitchFamily="34" charset="0"/>
            </a:endParaRPr>
          </a:p>
          <a:p>
            <a:endParaRPr lang="en-IN" dirty="0">
              <a:latin typeface="Arial" pitchFamily="34" charset="0"/>
              <a:cs typeface="Arial" pitchFamily="34" charset="0"/>
            </a:endParaRPr>
          </a:p>
        </p:txBody>
      </p:sp>
      <p:sp>
        <p:nvSpPr>
          <p:cNvPr id="8" name="Title 7"/>
          <p:cNvSpPr>
            <a:spLocks noGrp="1"/>
          </p:cNvSpPr>
          <p:nvPr>
            <p:ph type="title"/>
          </p:nvPr>
        </p:nvSpPr>
        <p:spPr>
          <a:xfrm>
            <a:off x="609600" y="274638"/>
            <a:ext cx="10972800" cy="2397310"/>
          </a:xfrm>
        </p:spPr>
        <p:txBody>
          <a:bodyPr>
            <a:normAutofit/>
          </a:bodyPr>
          <a:lstStyle/>
          <a:p>
            <a:pPr algn="ctr"/>
            <a:r>
              <a:rPr lang="en-US" dirty="0">
                <a:solidFill>
                  <a:srgbClr val="C00000"/>
                </a:solidFill>
                <a:effectLst/>
                <a:latin typeface="Algerian" pitchFamily="82" charset="0"/>
              </a:rPr>
              <a:t>Role of Medical Representative</a:t>
            </a:r>
            <a:r>
              <a:rPr lang="en-IN" dirty="0">
                <a:effectLst/>
              </a:rPr>
              <a:t/>
            </a:r>
            <a:br>
              <a:rPr lang="en-IN" dirty="0">
                <a:effectLst/>
              </a:rPr>
            </a:br>
            <a:r>
              <a:rPr lang="en-IN" dirty="0"/>
              <a:t/>
            </a:r>
            <a:br>
              <a:rPr lang="en-IN" dirty="0"/>
            </a:br>
            <a:endParaRPr lang="en-IN" dirty="0"/>
          </a:p>
        </p:txBody>
      </p:sp>
    </p:spTree>
    <p:extLst>
      <p:ext uri="{BB962C8B-B14F-4D97-AF65-F5344CB8AC3E}">
        <p14:creationId xmlns:p14="http://schemas.microsoft.com/office/powerpoint/2010/main" val="146944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normAutofit fontScale="62500" lnSpcReduction="20000"/>
          </a:bodyPr>
          <a:lstStyle/>
          <a:p>
            <a:pPr fontAlgn="base"/>
            <a:r>
              <a:rPr lang="en-US" b="1" dirty="0">
                <a:solidFill>
                  <a:srgbClr val="C00000"/>
                </a:solidFill>
              </a:rPr>
              <a:t>Continuous Education</a:t>
            </a:r>
            <a:endParaRPr lang="en-IN" b="1" dirty="0">
              <a:solidFill>
                <a:srgbClr val="C00000"/>
              </a:solidFill>
            </a:endParaRPr>
          </a:p>
          <a:p>
            <a:pPr marL="109728" indent="0" fontAlgn="base">
              <a:buNone/>
            </a:pPr>
            <a:r>
              <a:rPr lang="en-US" dirty="0">
                <a:latin typeface="Arial" pitchFamily="34" charset="0"/>
                <a:cs typeface="Arial" pitchFamily="34" charset="0"/>
              </a:rPr>
              <a:t>Staying updated with the latest medical advancements, clinical studies, and industry regulations is crucial for a medical representative. They often engage in ongoing training to enhance their knowledge and ensure they can address any queries posed by healthcare professionals</a:t>
            </a:r>
            <a:r>
              <a:rPr lang="en-US" dirty="0" smtClean="0">
                <a:latin typeface="Arial" pitchFamily="34" charset="0"/>
                <a:cs typeface="Arial" pitchFamily="34" charset="0"/>
              </a:rPr>
              <a:t>.</a:t>
            </a:r>
          </a:p>
          <a:p>
            <a:pPr marL="109728" indent="0" fontAlgn="base">
              <a:buNone/>
            </a:pPr>
            <a:endParaRPr lang="en-IN" dirty="0">
              <a:latin typeface="Arial" pitchFamily="34" charset="0"/>
              <a:cs typeface="Arial" pitchFamily="34" charset="0"/>
            </a:endParaRPr>
          </a:p>
          <a:p>
            <a:pPr fontAlgn="base"/>
            <a:r>
              <a:rPr lang="en-US" b="1" dirty="0">
                <a:solidFill>
                  <a:srgbClr val="C00000"/>
                </a:solidFill>
              </a:rPr>
              <a:t>Ethical Considerations</a:t>
            </a:r>
            <a:endParaRPr lang="en-IN" b="1" dirty="0">
              <a:solidFill>
                <a:srgbClr val="C00000"/>
              </a:solidFill>
            </a:endParaRPr>
          </a:p>
          <a:p>
            <a:pPr marL="109728" indent="0" fontAlgn="base">
              <a:buNone/>
            </a:pPr>
            <a:r>
              <a:rPr lang="en-US" dirty="0">
                <a:latin typeface="Arial" pitchFamily="34" charset="0"/>
                <a:cs typeface="Arial" pitchFamily="34" charset="0"/>
              </a:rPr>
              <a:t>Upholding ethical standards is paramount for medical representatives. They must provide accurate and unbiased information about products, avoiding exaggerated claims or misinformation. Ethical conduct ensures that healthcare professionals receive reliable information for their decision-making processes.</a:t>
            </a:r>
            <a:endParaRPr lang="en-IN" dirty="0">
              <a:latin typeface="Arial" pitchFamily="34" charset="0"/>
              <a:cs typeface="Arial" pitchFamily="34" charset="0"/>
            </a:endParaRPr>
          </a:p>
          <a:p>
            <a:endParaRPr lang="en-IN" dirty="0"/>
          </a:p>
        </p:txBody>
      </p:sp>
      <p:sp>
        <p:nvSpPr>
          <p:cNvPr id="5" name="Content Placeholder 4"/>
          <p:cNvSpPr>
            <a:spLocks noGrp="1"/>
          </p:cNvSpPr>
          <p:nvPr>
            <p:ph sz="half" idx="2"/>
          </p:nvPr>
        </p:nvSpPr>
        <p:spPr/>
        <p:txBody>
          <a:bodyPr>
            <a:normAutofit fontScale="62500" lnSpcReduction="20000"/>
          </a:bodyPr>
          <a:lstStyle/>
          <a:p>
            <a:pPr fontAlgn="base"/>
            <a:r>
              <a:rPr lang="en-US" b="1" dirty="0">
                <a:solidFill>
                  <a:srgbClr val="C00000"/>
                </a:solidFill>
              </a:rPr>
              <a:t>Time Management and Planning</a:t>
            </a:r>
            <a:endParaRPr lang="en-IN" dirty="0">
              <a:solidFill>
                <a:srgbClr val="C00000"/>
              </a:solidFill>
            </a:endParaRPr>
          </a:p>
          <a:p>
            <a:pPr marL="109728" indent="0" fontAlgn="base">
              <a:buNone/>
            </a:pPr>
            <a:r>
              <a:rPr lang="en-US" dirty="0" smtClean="0">
                <a:latin typeface="Arial" pitchFamily="34" charset="0"/>
                <a:cs typeface="Arial" pitchFamily="34" charset="0"/>
              </a:rPr>
              <a:t>Medical Sales </a:t>
            </a:r>
            <a:r>
              <a:rPr lang="en-US" dirty="0">
                <a:latin typeface="Arial" pitchFamily="34" charset="0"/>
                <a:cs typeface="Arial" pitchFamily="34" charset="0"/>
              </a:rPr>
              <a:t>representatives typically manage a diverse territory, which requires effective time management and planning skills. They schedule visits to various healthcare facilities, ensuring they can engage with a wide range of professionals within their assigned area</a:t>
            </a:r>
            <a:r>
              <a:rPr lang="en-US" dirty="0" smtClean="0">
                <a:latin typeface="Arial" pitchFamily="34" charset="0"/>
                <a:cs typeface="Arial" pitchFamily="34" charset="0"/>
              </a:rPr>
              <a:t>.</a:t>
            </a:r>
          </a:p>
          <a:p>
            <a:pPr marL="109728" indent="0" fontAlgn="base">
              <a:buNone/>
            </a:pPr>
            <a:endParaRPr lang="en-IN" dirty="0">
              <a:latin typeface="Arial" pitchFamily="34" charset="0"/>
              <a:cs typeface="Arial" pitchFamily="34" charset="0"/>
            </a:endParaRPr>
          </a:p>
          <a:p>
            <a:pPr fontAlgn="base"/>
            <a:r>
              <a:rPr lang="en-US" b="1" dirty="0">
                <a:solidFill>
                  <a:srgbClr val="C00000"/>
                </a:solidFill>
              </a:rPr>
              <a:t>Data Collection and Reporting</a:t>
            </a:r>
            <a:endParaRPr lang="en-IN" b="1" dirty="0">
              <a:solidFill>
                <a:srgbClr val="C00000"/>
              </a:solidFill>
            </a:endParaRPr>
          </a:p>
          <a:p>
            <a:pPr marL="109728" indent="0" fontAlgn="base">
              <a:buNone/>
            </a:pPr>
            <a:r>
              <a:rPr lang="en-US" dirty="0">
                <a:latin typeface="Arial" pitchFamily="34" charset="0"/>
                <a:cs typeface="Arial" pitchFamily="34" charset="0"/>
              </a:rPr>
              <a:t>Keeping detailed records of interactions, feedback, and the impact of their efforts is essential. Medical representatives compile data that provides insights into the effectiveness of their strategies and the reception of products by healthcare professionals.</a:t>
            </a:r>
            <a:endParaRPr lang="en-IN" dirty="0">
              <a:latin typeface="Arial" pitchFamily="34" charset="0"/>
              <a:cs typeface="Arial" pitchFamily="34" charset="0"/>
            </a:endParaRPr>
          </a:p>
          <a:p>
            <a:endParaRPr lang="en-IN" dirty="0">
              <a:latin typeface="Arial" pitchFamily="34" charset="0"/>
              <a:cs typeface="Arial" pitchFamily="34" charset="0"/>
            </a:endParaRPr>
          </a:p>
        </p:txBody>
      </p:sp>
      <p:sp>
        <p:nvSpPr>
          <p:cNvPr id="3" name="Title 2"/>
          <p:cNvSpPr>
            <a:spLocks noGrp="1"/>
          </p:cNvSpPr>
          <p:nvPr>
            <p:ph type="title"/>
          </p:nvPr>
        </p:nvSpPr>
        <p:spPr>
          <a:xfrm>
            <a:off x="609600" y="274637"/>
            <a:ext cx="10972800" cy="1031649"/>
          </a:xfrm>
        </p:spPr>
        <p:txBody>
          <a:bodyPr>
            <a:normAutofit fontScale="90000"/>
          </a:bodyPr>
          <a:lstStyle/>
          <a:p>
            <a:pPr algn="ctr"/>
            <a:r>
              <a:rPr lang="en-US" sz="3200" dirty="0">
                <a:solidFill>
                  <a:srgbClr val="C00000"/>
                </a:solidFill>
                <a:effectLst/>
                <a:latin typeface="Algerian" pitchFamily="82" charset="0"/>
              </a:rPr>
              <a:t>Role of Medical Representative</a:t>
            </a:r>
            <a:r>
              <a:rPr lang="en-IN" sz="3200" dirty="0">
                <a:effectLst/>
              </a:rPr>
              <a:t/>
            </a:r>
            <a:br>
              <a:rPr lang="en-IN" sz="3200" dirty="0">
                <a:effectLst/>
              </a:rPr>
            </a:br>
            <a:endParaRPr lang="en-IN" sz="3200" dirty="0">
              <a:solidFill>
                <a:srgbClr val="FF0000"/>
              </a:solidFill>
              <a:latin typeface="Algerian" pitchFamily="82" charset="0"/>
            </a:endParaRPr>
          </a:p>
        </p:txBody>
      </p:sp>
    </p:spTree>
    <p:extLst>
      <p:ext uri="{BB962C8B-B14F-4D97-AF65-F5344CB8AC3E}">
        <p14:creationId xmlns:p14="http://schemas.microsoft.com/office/powerpoint/2010/main" val="38312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A8F7F99-020B-ECD2-779B-FDAA75D4B62E}"/>
              </a:ext>
            </a:extLst>
          </p:cNvPr>
          <p:cNvSpPr>
            <a:spLocks noGrp="1"/>
          </p:cNvSpPr>
          <p:nvPr>
            <p:ph sz="half" idx="1"/>
          </p:nvPr>
        </p:nvSpPr>
        <p:spPr/>
        <p:txBody>
          <a:bodyPr>
            <a:normAutofit fontScale="62500" lnSpcReduction="20000"/>
          </a:bodyPr>
          <a:lstStyle/>
          <a:p>
            <a:pPr marL="0" indent="0">
              <a:buNone/>
            </a:pPr>
            <a:endParaRPr lang="en-IN" b="1" i="1" dirty="0" smtClean="0">
              <a:solidFill>
                <a:srgbClr val="C00000"/>
              </a:solidFill>
            </a:endParaRPr>
          </a:p>
          <a:p>
            <a:r>
              <a:rPr lang="en-US" dirty="0">
                <a:latin typeface="Arial" pitchFamily="34" charset="0"/>
                <a:cs typeface="Arial" pitchFamily="34" charset="0"/>
              </a:rPr>
              <a:t>There are tremendous career-growing opportunities for a </a:t>
            </a:r>
            <a:r>
              <a:rPr lang="en-US" dirty="0" smtClean="0">
                <a:latin typeface="Arial" pitchFamily="34" charset="0"/>
                <a:cs typeface="Arial" pitchFamily="34" charset="0"/>
              </a:rPr>
              <a:t>med sales </a:t>
            </a:r>
            <a:r>
              <a:rPr lang="en-US" dirty="0">
                <a:latin typeface="Arial" pitchFamily="34" charset="0"/>
                <a:cs typeface="Arial" pitchFamily="34" charset="0"/>
              </a:rPr>
              <a:t>rep. Successful MR can become Area Sales Manager with 3-4 years of service, sometimes a top performer got his promotion within 2-2.5 years. Since the job required extensive traveling, good scientific knowledge, learning attitude, presentation &amp; communication skills, so the industry is preferring young aspiring med reps for higher positions. You can become GM of the company within 35 years of age.</a:t>
            </a:r>
            <a:endParaRPr lang="en-IN" dirty="0">
              <a:latin typeface="Arial" pitchFamily="34" charset="0"/>
              <a:cs typeface="Arial" pitchFamily="34" charset="0"/>
            </a:endParaRPr>
          </a:p>
        </p:txBody>
      </p:sp>
      <p:sp>
        <p:nvSpPr>
          <p:cNvPr id="4" name="Content Placeholder 3">
            <a:extLst>
              <a:ext uri="{FF2B5EF4-FFF2-40B4-BE49-F238E27FC236}">
                <a16:creationId xmlns="" xmlns:a16="http://schemas.microsoft.com/office/drawing/2014/main" id="{413271C5-BAF7-C776-4839-DFD5B77EE9BA}"/>
              </a:ext>
            </a:extLst>
          </p:cNvPr>
          <p:cNvSpPr>
            <a:spLocks noGrp="1"/>
          </p:cNvSpPr>
          <p:nvPr>
            <p:ph sz="half" idx="2"/>
          </p:nvPr>
        </p:nvSpPr>
        <p:spPr/>
        <p:txBody>
          <a:bodyPr>
            <a:normAutofit fontScale="62500" lnSpcReduction="20000"/>
          </a:bodyPr>
          <a:lstStyle/>
          <a:p>
            <a:pPr marL="0" indent="0">
              <a:buNone/>
            </a:pPr>
            <a:endParaRPr lang="en-IN" sz="2200" dirty="0">
              <a:latin typeface="Arial" pitchFamily="34" charset="0"/>
              <a:cs typeface="Arial" pitchFamily="34" charset="0"/>
            </a:endParaRPr>
          </a:p>
          <a:p>
            <a:r>
              <a:rPr lang="en-US" dirty="0"/>
              <a:t>Medical Representative can get elevated to higher positions in the sales, as Area Manager, Regional Manager, Zonal Manager, and National Sales Manager. </a:t>
            </a:r>
            <a:endParaRPr lang="en-US" dirty="0" smtClean="0"/>
          </a:p>
          <a:p>
            <a:pPr marL="109728" indent="0">
              <a:buNone/>
            </a:pPr>
            <a:endParaRPr lang="en-US" dirty="0"/>
          </a:p>
          <a:p>
            <a:r>
              <a:rPr lang="en-US" dirty="0"/>
              <a:t>From above the National Sales Manager position, the next promotion is General Manager- Sales &amp; Marketing, then VP- Sales &amp; Marketing, President and last but not least, Managing Director</a:t>
            </a:r>
            <a:r>
              <a:rPr lang="en-US" dirty="0" smtClean="0"/>
              <a:t>.</a:t>
            </a:r>
          </a:p>
          <a:p>
            <a:pPr marL="109728" indent="0">
              <a:buNone/>
            </a:pPr>
            <a:endParaRPr lang="en-US" dirty="0"/>
          </a:p>
          <a:p>
            <a:r>
              <a:rPr lang="en-US" dirty="0"/>
              <a:t>In </a:t>
            </a:r>
            <a:r>
              <a:rPr lang="en-US" dirty="0" err="1"/>
              <a:t>Pharma</a:t>
            </a:r>
            <a:r>
              <a:rPr lang="en-US" dirty="0"/>
              <a:t> Industry, there are numerous examples of the once Medical representative who have reached the Managing Director Position in their career.</a:t>
            </a:r>
          </a:p>
          <a:p>
            <a:endParaRPr lang="en-IN" dirty="0"/>
          </a:p>
          <a:p>
            <a:endParaRPr lang="en-IN" dirty="0"/>
          </a:p>
        </p:txBody>
      </p:sp>
      <p:sp>
        <p:nvSpPr>
          <p:cNvPr id="2" name="Title 1">
            <a:extLst>
              <a:ext uri="{FF2B5EF4-FFF2-40B4-BE49-F238E27FC236}">
                <a16:creationId xmlns="" xmlns:a16="http://schemas.microsoft.com/office/drawing/2014/main" id="{8C76BF24-472F-B961-C848-7937D5DB8044}"/>
              </a:ext>
            </a:extLst>
          </p:cNvPr>
          <p:cNvSpPr>
            <a:spLocks noGrp="1"/>
          </p:cNvSpPr>
          <p:nvPr>
            <p:ph type="title"/>
          </p:nvPr>
        </p:nvSpPr>
        <p:spPr>
          <a:xfrm>
            <a:off x="609600" y="274638"/>
            <a:ext cx="10972800" cy="1554162"/>
          </a:xfrm>
        </p:spPr>
        <p:txBody>
          <a:bodyPr>
            <a:normAutofit fontScale="90000"/>
          </a:bodyPr>
          <a:lstStyle/>
          <a:p>
            <a:pPr algn="ctr"/>
            <a:r>
              <a:rPr lang="en-US" sz="3200" dirty="0">
                <a:solidFill>
                  <a:srgbClr val="C00000"/>
                </a:solidFill>
                <a:effectLst/>
                <a:latin typeface="Algerian" pitchFamily="82" charset="0"/>
              </a:rPr>
              <a:t>Career Growth of Medical Representative</a:t>
            </a:r>
            <a:r>
              <a:rPr lang="en-US" sz="3200" dirty="0">
                <a:effectLst/>
              </a:rPr>
              <a:t/>
            </a:r>
            <a:br>
              <a:rPr lang="en-US" sz="3200" dirty="0">
                <a:effectLst/>
              </a:rPr>
            </a:br>
            <a:r>
              <a:rPr lang="en-US" sz="3200" dirty="0">
                <a:solidFill>
                  <a:srgbClr val="C00000"/>
                </a:solidFill>
                <a:effectLst/>
                <a:latin typeface="Algerian" pitchFamily="82" charset="0"/>
              </a:rPr>
              <a:t/>
            </a:r>
            <a:br>
              <a:rPr lang="en-US" sz="3200" dirty="0">
                <a:solidFill>
                  <a:srgbClr val="C00000"/>
                </a:solidFill>
                <a:effectLst/>
                <a:latin typeface="Algerian" pitchFamily="82" charset="0"/>
              </a:rPr>
            </a:br>
            <a:endParaRPr lang="en-IN" sz="3200" dirty="0">
              <a:solidFill>
                <a:srgbClr val="C00000"/>
              </a:solidFill>
              <a:latin typeface="Algerian" pitchFamily="82" charset="0"/>
            </a:endParaRPr>
          </a:p>
        </p:txBody>
      </p:sp>
    </p:spTree>
    <p:extLst>
      <p:ext uri="{BB962C8B-B14F-4D97-AF65-F5344CB8AC3E}">
        <p14:creationId xmlns:p14="http://schemas.microsoft.com/office/powerpoint/2010/main" val="3454539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494088" y="365125"/>
            <a:ext cx="8697912" cy="4535488"/>
          </a:xfrm>
        </p:spPr>
        <p:txBody>
          <a:bodyPr>
            <a:normAutofit/>
          </a:bodyPr>
          <a:lstStyle/>
          <a:p>
            <a:pPr algn="ctr"/>
            <a:r>
              <a:rPr lang="en-US" sz="6000" dirty="0">
                <a:solidFill>
                  <a:schemeClr val="accent1">
                    <a:lumMod val="50000"/>
                  </a:schemeClr>
                </a:solidFill>
                <a:latin typeface="Algerian" panose="04020705040A02060702" pitchFamily="82" charset="0"/>
              </a:rPr>
              <a:t>THANK YOU</a:t>
            </a: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endParaRPr lang="en-IN" sz="6000" dirty="0"/>
          </a:p>
        </p:txBody>
      </p:sp>
    </p:spTree>
    <p:extLst>
      <p:ext uri="{BB962C8B-B14F-4D97-AF65-F5344CB8AC3E}">
        <p14:creationId xmlns:p14="http://schemas.microsoft.com/office/powerpoint/2010/main" val="1041289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262</TotalTime>
  <Words>771</Words>
  <Application>Microsoft Office PowerPoint</Application>
  <PresentationFormat>Custom</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IT Enabled Medical Sales Representative   Module 1 Course Code:-MSR3021 TOPIC:- </vt:lpstr>
      <vt:lpstr>Medical  Sales Representatives.  </vt:lpstr>
      <vt:lpstr>Job of Medical Representatives:- </vt:lpstr>
      <vt:lpstr> </vt:lpstr>
      <vt:lpstr>QUALIFICATION :- </vt:lpstr>
      <vt:lpstr>Role of Medical Representative  </vt:lpstr>
      <vt:lpstr>Role of Medical Representative </vt:lpstr>
      <vt:lpstr>Career Growth of Medical Representative  </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Enabled Medical Sales Representative   Module 1 Orientation Module TOPIC:- </dc:title>
  <dc:creator>DELL</dc:creator>
  <cp:lastModifiedBy>ismail - [2010]</cp:lastModifiedBy>
  <cp:revision>46</cp:revision>
  <dcterms:created xsi:type="dcterms:W3CDTF">2024-03-27T03:39:30Z</dcterms:created>
  <dcterms:modified xsi:type="dcterms:W3CDTF">2024-05-22T06:12:28Z</dcterms:modified>
</cp:coreProperties>
</file>